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Quantico"/>
      <p:regular r:id="rId30"/>
      <p:bold r:id="rId31"/>
      <p:italic r:id="rId32"/>
      <p:boldItalic r:id="rId33"/>
    </p:embeddedFont>
    <p:embeddedFont>
      <p:font typeface="Mulish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Source Code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44CF4C-05DD-4181-BDCD-747B84B91A58}">
  <a:tblStyle styleId="{0A44CF4C-05DD-4181-BDCD-747B84B91A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20" Type="http://schemas.openxmlformats.org/officeDocument/2006/relationships/slide" Target="slides/slide13.xml"/><Relationship Id="rId42" Type="http://schemas.openxmlformats.org/officeDocument/2006/relationships/font" Target="fonts/SourceCodePro-regular.fntdata"/><Relationship Id="rId41" Type="http://schemas.openxmlformats.org/officeDocument/2006/relationships/font" Target="fonts/Poppins-boldItalic.fntdata"/><Relationship Id="rId22" Type="http://schemas.openxmlformats.org/officeDocument/2006/relationships/slide" Target="slides/slide15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4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Quantico-bold.fntdata"/><Relationship Id="rId30" Type="http://schemas.openxmlformats.org/officeDocument/2006/relationships/font" Target="fonts/Quantico-regular.fntdata"/><Relationship Id="rId11" Type="http://schemas.openxmlformats.org/officeDocument/2006/relationships/slide" Target="slides/slide4.xml"/><Relationship Id="rId33" Type="http://schemas.openxmlformats.org/officeDocument/2006/relationships/font" Target="fonts/Quantico-boldItalic.fntdata"/><Relationship Id="rId10" Type="http://schemas.openxmlformats.org/officeDocument/2006/relationships/slide" Target="slides/slide3.xml"/><Relationship Id="rId32" Type="http://schemas.openxmlformats.org/officeDocument/2006/relationships/font" Target="fonts/Quantico-italic.fntdata"/><Relationship Id="rId13" Type="http://schemas.openxmlformats.org/officeDocument/2006/relationships/slide" Target="slides/slide6.xml"/><Relationship Id="rId35" Type="http://schemas.openxmlformats.org/officeDocument/2006/relationships/font" Target="fonts/Mulish-bold.fntdata"/><Relationship Id="rId12" Type="http://schemas.openxmlformats.org/officeDocument/2006/relationships/slide" Target="slides/slide5.xml"/><Relationship Id="rId34" Type="http://schemas.openxmlformats.org/officeDocument/2006/relationships/font" Target="fonts/Mulish-regular.fntdata"/><Relationship Id="rId15" Type="http://schemas.openxmlformats.org/officeDocument/2006/relationships/slide" Target="slides/slide8.xml"/><Relationship Id="rId37" Type="http://schemas.openxmlformats.org/officeDocument/2006/relationships/font" Target="fonts/Mulish-boldItalic.fntdata"/><Relationship Id="rId14" Type="http://schemas.openxmlformats.org/officeDocument/2006/relationships/slide" Target="slides/slide7.xml"/><Relationship Id="rId36" Type="http://schemas.openxmlformats.org/officeDocument/2006/relationships/font" Target="fonts/Mulish-italic.fntdata"/><Relationship Id="rId17" Type="http://schemas.openxmlformats.org/officeDocument/2006/relationships/slide" Target="slides/slide10.xml"/><Relationship Id="rId39" Type="http://schemas.openxmlformats.org/officeDocument/2006/relationships/font" Target="fonts/Poppins-bold.fntdata"/><Relationship Id="rId16" Type="http://schemas.openxmlformats.org/officeDocument/2006/relationships/slide" Target="slides/slide9.xml"/><Relationship Id="rId38" Type="http://schemas.openxmlformats.org/officeDocument/2006/relationships/font" Target="fonts/Poppi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e733d855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e733d855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e7597117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e7597117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e7597117b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e7597117b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e7597117b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e7597117b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e7597117b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de7597117b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ed69262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ed69262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e7597117b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e7597117b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e7597117b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de7597117b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e7597117b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e7597117b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e7597117b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e7597117b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e7597117b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e7597117b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e733d855f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e733d855f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ed56d4f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ed56d4f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ed69262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ed69262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e7597117b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e7597117b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e733d855f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e733d855f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e733d855f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e733d855f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e733d855f_0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e733d855f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e733d855f_0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e733d855f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e7597117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e7597117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e7597117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e7597117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e7597117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e7597117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14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15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5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9" name="Google Shape;69;p16"/>
          <p:cNvSpPr/>
          <p:nvPr/>
        </p:nvSpPr>
        <p:spPr>
          <a:xfrm>
            <a:off x="8844200" y="0"/>
            <a:ext cx="30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" name="Google Shape;70;p16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" name="Google Shape;71;p16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72" name="Google Shape;72;p1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7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7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3" name="Google Shape;83;p17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84" name="Google Shape;84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7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8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" name="Google Shape;91;p18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92" name="Google Shape;92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9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0" name="Google Shape;100;p1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101" name="Google Shape;101;p1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0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" name="Google Shape;108;p20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109" name="Google Shape;109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20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16" name="Google Shape;116;p21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" name="Google Shape;117;p21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118" name="Google Shape;118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1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23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23"/>
          <p:cNvCxnSpPr/>
          <p:nvPr/>
        </p:nvCxnSpPr>
        <p:spPr>
          <a:xfrm>
            <a:off x="8820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25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25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25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25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25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25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5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5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5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25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5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9" name="Google Shape;149;p25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150" name="Google Shape;150;p2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5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6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7" name="Google Shape;157;p26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58" name="Google Shape;158;p2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6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7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7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7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7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8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8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8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8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8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1" name="Google Shape;181;p29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9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29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84" name="Google Shape;184;p2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9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90" name="Google Shape;190;p30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0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" name="Google Shape;192;p30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93" name="Google Shape;193;p3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30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1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4" name="Google Shape;204;p31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31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32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32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32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6" name="Google Shape;216;p32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32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2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9" name="Google Shape;219;p32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220" name="Google Shape;220;p32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32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33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33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33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33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33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33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33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9" name="Google Shape;239;p33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240" name="Google Shape;240;p3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33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34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4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34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5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3" name="Google Shape;253;p35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254" name="Google Shape;254;p3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35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6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0" name="Google Shape;260;p36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261" name="Google Shape;261;p3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6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ctrTitle"/>
          </p:nvPr>
        </p:nvSpPr>
        <p:spPr>
          <a:xfrm>
            <a:off x="2088900" y="2066825"/>
            <a:ext cx="65544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Revue finale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Ergonomic Workstation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434343"/>
                </a:solidFill>
              </a:rPr>
              <a:t>version 1.0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37"/>
          <p:cNvSpPr txBox="1"/>
          <p:nvPr>
            <p:ph idx="1" type="subTitle"/>
          </p:nvPr>
        </p:nvSpPr>
        <p:spPr>
          <a:xfrm>
            <a:off x="2088900" y="35405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Gabain AVRIL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Juin 2024</a:t>
            </a:r>
            <a:endParaRPr/>
          </a:p>
        </p:txBody>
      </p:sp>
      <p:grpSp>
        <p:nvGrpSpPr>
          <p:cNvPr id="270" name="Google Shape;270;p37"/>
          <p:cNvGrpSpPr/>
          <p:nvPr/>
        </p:nvGrpSpPr>
        <p:grpSpPr>
          <a:xfrm>
            <a:off x="2088900" y="1366725"/>
            <a:ext cx="7055100" cy="0"/>
            <a:chOff x="2220050" y="1547100"/>
            <a:chExt cx="7055100" cy="0"/>
          </a:xfrm>
        </p:grpSpPr>
        <p:cxnSp>
          <p:nvCxnSpPr>
            <p:cNvPr id="271" name="Google Shape;271;p3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37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429765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L’IHM</a:t>
            </a:r>
            <a:endParaRPr/>
          </a:p>
        </p:txBody>
      </p:sp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75" y="922050"/>
            <a:ext cx="7502675" cy="37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/>
          <p:nvPr/>
        </p:nvSpPr>
        <p:spPr>
          <a:xfrm rot="1396549">
            <a:off x="2224336" y="2039532"/>
            <a:ext cx="584577" cy="254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46"/>
          <p:cNvSpPr/>
          <p:nvPr/>
        </p:nvSpPr>
        <p:spPr>
          <a:xfrm rot="-1764">
            <a:off x="3291561" y="2656487"/>
            <a:ext cx="5847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46"/>
          <p:cNvSpPr/>
          <p:nvPr/>
        </p:nvSpPr>
        <p:spPr>
          <a:xfrm rot="4042130">
            <a:off x="1393722" y="3729068"/>
            <a:ext cx="584723" cy="2540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p46"/>
          <p:cNvSpPr/>
          <p:nvPr/>
        </p:nvSpPr>
        <p:spPr>
          <a:xfrm rot="6425775">
            <a:off x="5124701" y="4075189"/>
            <a:ext cx="584738" cy="2540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idx="12" type="sldNum"/>
          </p:nvPr>
        </p:nvSpPr>
        <p:spPr>
          <a:xfrm>
            <a:off x="84042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0" y="272150"/>
            <a:ext cx="8342149" cy="434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 rot="2779273">
            <a:off x="1742630" y="3878313"/>
            <a:ext cx="616407" cy="26821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47"/>
          <p:cNvSpPr/>
          <p:nvPr/>
        </p:nvSpPr>
        <p:spPr>
          <a:xfrm rot="-5052809">
            <a:off x="310039" y="808765"/>
            <a:ext cx="630814" cy="2617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908784" y="788692"/>
            <a:ext cx="7293600" cy="87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47"/>
          <p:cNvSpPr/>
          <p:nvPr/>
        </p:nvSpPr>
        <p:spPr>
          <a:xfrm rot="-4599563">
            <a:off x="2324952" y="1868285"/>
            <a:ext cx="629281" cy="2626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8409584" y="4641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550"/>
            <a:ext cx="8839200" cy="439330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8"/>
          <p:cNvSpPr/>
          <p:nvPr/>
        </p:nvSpPr>
        <p:spPr>
          <a:xfrm rot="-181787">
            <a:off x="3386010" y="316011"/>
            <a:ext cx="584617" cy="2541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48"/>
          <p:cNvSpPr/>
          <p:nvPr/>
        </p:nvSpPr>
        <p:spPr>
          <a:xfrm rot="-7785172">
            <a:off x="443438" y="612547"/>
            <a:ext cx="584540" cy="2541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48"/>
          <p:cNvSpPr/>
          <p:nvPr/>
        </p:nvSpPr>
        <p:spPr>
          <a:xfrm rot="-3459849">
            <a:off x="2370696" y="1017541"/>
            <a:ext cx="584429" cy="2541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48"/>
          <p:cNvSpPr/>
          <p:nvPr/>
        </p:nvSpPr>
        <p:spPr>
          <a:xfrm rot="-5401765">
            <a:off x="8351330" y="612554"/>
            <a:ext cx="5844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48"/>
          <p:cNvSpPr/>
          <p:nvPr/>
        </p:nvSpPr>
        <p:spPr>
          <a:xfrm rot="2698752">
            <a:off x="2675379" y="2649725"/>
            <a:ext cx="584424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48"/>
          <p:cNvSpPr/>
          <p:nvPr/>
        </p:nvSpPr>
        <p:spPr>
          <a:xfrm rot="-892248">
            <a:off x="3491471" y="1835412"/>
            <a:ext cx="584476" cy="2541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48"/>
          <p:cNvSpPr/>
          <p:nvPr/>
        </p:nvSpPr>
        <p:spPr>
          <a:xfrm rot="2698752">
            <a:off x="156729" y="2860725"/>
            <a:ext cx="584424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48"/>
          <p:cNvSpPr/>
          <p:nvPr/>
        </p:nvSpPr>
        <p:spPr>
          <a:xfrm rot="10054590">
            <a:off x="939735" y="4196341"/>
            <a:ext cx="584281" cy="2540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48"/>
          <p:cNvSpPr/>
          <p:nvPr/>
        </p:nvSpPr>
        <p:spPr>
          <a:xfrm rot="2698752">
            <a:off x="7865829" y="3915775"/>
            <a:ext cx="584424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Charger un processus d’assemblage</a:t>
            </a:r>
            <a:endParaRPr/>
          </a:p>
        </p:txBody>
      </p:sp>
      <p:pic>
        <p:nvPicPr>
          <p:cNvPr id="402" name="Google Shape;4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00" y="1028150"/>
            <a:ext cx="5140199" cy="36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 txBox="1"/>
          <p:nvPr>
            <p:ph type="title"/>
          </p:nvPr>
        </p:nvSpPr>
        <p:spPr>
          <a:xfrm>
            <a:off x="559250" y="233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75" y="715725"/>
            <a:ext cx="7145702" cy="42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850" y="2"/>
            <a:ext cx="872736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0"/>
          <p:cNvPicPr preferRelativeResize="0"/>
          <p:nvPr/>
        </p:nvPicPr>
        <p:blipFill rotWithShape="1">
          <a:blip r:embed="rId3">
            <a:alphaModFix/>
          </a:blip>
          <a:srcRect b="51439" l="0" r="32354" t="0"/>
          <a:stretch/>
        </p:blipFill>
        <p:spPr>
          <a:xfrm>
            <a:off x="48950" y="1186850"/>
            <a:ext cx="8644552" cy="365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 rotWithShape="1">
          <a:blip r:embed="rId3">
            <a:alphaModFix/>
          </a:blip>
          <a:srcRect b="75724" l="74089" r="0" t="0"/>
          <a:stretch/>
        </p:blipFill>
        <p:spPr>
          <a:xfrm>
            <a:off x="1440750" y="1186850"/>
            <a:ext cx="5656177" cy="31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b="0" l="37884" r="11750" t="57984"/>
          <a:stretch/>
        </p:blipFill>
        <p:spPr>
          <a:xfrm>
            <a:off x="526587" y="1186850"/>
            <a:ext cx="7439519" cy="36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processus d’assemblage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523" y="992050"/>
            <a:ext cx="3420955" cy="384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/>
          <p:nvPr/>
        </p:nvSpPr>
        <p:spPr>
          <a:xfrm>
            <a:off x="3336850" y="2020725"/>
            <a:ext cx="2945700" cy="28179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2" name="Google Shape;422;p51"/>
          <p:cNvSpPr/>
          <p:nvPr/>
        </p:nvSpPr>
        <p:spPr>
          <a:xfrm>
            <a:off x="2808100" y="992050"/>
            <a:ext cx="2395200" cy="2916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5270875" y="949750"/>
            <a:ext cx="1505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Mulish"/>
                <a:ea typeface="Mulish"/>
                <a:cs typeface="Mulish"/>
                <a:sym typeface="Mulish"/>
              </a:rPr>
              <a:t>Racine</a:t>
            </a:r>
            <a:endParaRPr b="1">
              <a:solidFill>
                <a:srgbClr val="FF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4" name="Google Shape;424;p51"/>
          <p:cNvSpPr/>
          <p:nvPr/>
        </p:nvSpPr>
        <p:spPr>
          <a:xfrm>
            <a:off x="3336850" y="1744725"/>
            <a:ext cx="1625100" cy="2916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5008325" y="1702425"/>
            <a:ext cx="15054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</a:rPr>
              <a:t>Un processus</a:t>
            </a:r>
            <a:endParaRPr b="1"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6" name="Google Shape;426;p51"/>
          <p:cNvSpPr/>
          <p:nvPr/>
        </p:nvSpPr>
        <p:spPr>
          <a:xfrm>
            <a:off x="3771100" y="4271075"/>
            <a:ext cx="2001600" cy="2916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7" name="Google Shape;42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title"/>
          </p:nvPr>
        </p:nvSpPr>
        <p:spPr>
          <a:xfrm>
            <a:off x="720000" y="315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Lister et afficher les processus d’assemblage</a:t>
            </a:r>
            <a:endParaRPr/>
          </a:p>
        </p:txBody>
      </p:sp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4" name="Google Shape;434;p52"/>
          <p:cNvPicPr preferRelativeResize="0"/>
          <p:nvPr/>
        </p:nvPicPr>
        <p:blipFill rotWithShape="1">
          <a:blip r:embed="rId3">
            <a:alphaModFix/>
          </a:blip>
          <a:srcRect b="12599" l="6059" r="6756" t="12667"/>
          <a:stretch/>
        </p:blipFill>
        <p:spPr>
          <a:xfrm>
            <a:off x="472700" y="1270250"/>
            <a:ext cx="7594599" cy="333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49" y="1363113"/>
            <a:ext cx="8148101" cy="30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type="title"/>
          </p:nvPr>
        </p:nvSpPr>
        <p:spPr>
          <a:xfrm>
            <a:off x="676400" y="192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Structure  d’un processus d’assemblage</a:t>
            </a:r>
            <a:endParaRPr/>
          </a:p>
        </p:txBody>
      </p:sp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276" y="765175"/>
            <a:ext cx="3851373" cy="39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2559163" y="794063"/>
            <a:ext cx="3938400" cy="12411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3" name="Google Shape;443;p53"/>
          <p:cNvSpPr/>
          <p:nvPr/>
        </p:nvSpPr>
        <p:spPr>
          <a:xfrm>
            <a:off x="2559163" y="2064050"/>
            <a:ext cx="3938400" cy="1196700"/>
          </a:xfrm>
          <a:prstGeom prst="roundRect">
            <a:avLst>
              <a:gd fmla="val 4321" name="adj"/>
            </a:avLst>
          </a:prstGeom>
          <a:noFill/>
          <a:ln cap="flat" cmpd="sng" w="2857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2559163" y="3318525"/>
            <a:ext cx="3938400" cy="1445700"/>
          </a:xfrm>
          <a:prstGeom prst="roundRect">
            <a:avLst>
              <a:gd fmla="val 5776" name="adj"/>
            </a:avLst>
          </a:prstGeom>
          <a:noFill/>
          <a:ln cap="flat" cmpd="sng" w="28575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5" name="Google Shape;44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Charger un processus d’assemblage</a:t>
            </a:r>
            <a:endParaRPr/>
          </a:p>
        </p:txBody>
      </p:sp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778" y="1144450"/>
            <a:ext cx="6480443" cy="345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/>
          <p:nvPr/>
        </p:nvSpPr>
        <p:spPr>
          <a:xfrm>
            <a:off x="1652100" y="1702275"/>
            <a:ext cx="6050700" cy="5310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3" name="Google Shape;453;p54"/>
          <p:cNvSpPr/>
          <p:nvPr/>
        </p:nvSpPr>
        <p:spPr>
          <a:xfrm>
            <a:off x="1652100" y="2310225"/>
            <a:ext cx="6050700" cy="8877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4" name="Google Shape;454;p54"/>
          <p:cNvSpPr/>
          <p:nvPr/>
        </p:nvSpPr>
        <p:spPr>
          <a:xfrm>
            <a:off x="1652100" y="3275000"/>
            <a:ext cx="6050700" cy="733800"/>
          </a:xfrm>
          <a:prstGeom prst="roundRect">
            <a:avLst>
              <a:gd fmla="val 7524" name="adj"/>
            </a:avLst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5" name="Google Shape;45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Dialoguer avec le module</a:t>
            </a:r>
            <a:endParaRPr/>
          </a:p>
        </p:txBody>
      </p:sp>
      <p:pic>
        <p:nvPicPr>
          <p:cNvPr id="461" name="Google Shape;4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513" y="1144450"/>
            <a:ext cx="4700973" cy="330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générale</a:t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649250" y="1695275"/>
            <a:ext cx="2972100" cy="3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Digitaliser un poste de travail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Guider les opérateurs dans la  réalisation d’assemblage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Renforcer l’ergonomie du poste de travail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Améliorer le temps d’assemblage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-"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Optimiser la  qualité du travail d’assemblage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8552884" y="4682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1" y="1177350"/>
            <a:ext cx="3217901" cy="3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trame</a:t>
            </a:r>
            <a:endParaRPr/>
          </a:p>
        </p:txBody>
      </p:sp>
      <p:sp>
        <p:nvSpPr>
          <p:cNvPr id="468" name="Google Shape;46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9" name="Google Shape;469;p56"/>
          <p:cNvSpPr txBox="1"/>
          <p:nvPr/>
        </p:nvSpPr>
        <p:spPr>
          <a:xfrm>
            <a:off x="914350" y="1065900"/>
            <a:ext cx="69030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Trame ASCII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Délimiteur de début : </a:t>
            </a:r>
            <a:r>
              <a:rPr b="1" lang="fr" sz="1000"/>
              <a:t>$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Délimiteur de fin : </a:t>
            </a:r>
            <a:r>
              <a:rPr b="1" lang="fr" sz="1100"/>
              <a:t>\n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Séparateur de champs : </a:t>
            </a:r>
            <a:r>
              <a:rPr b="1" lang="fr" sz="1100"/>
              <a:t>;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Trame envoyée par le poste de travail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Format : 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$[TYPE];[DONNEE]\n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Type de trame : ‘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fr" sz="1100"/>
              <a:t>’ (encodeur)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Donnée :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‘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fr" sz="1100"/>
              <a:t>’ pour droite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‘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1100"/>
              <a:t>’ pour gauche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/>
              <a:t>‘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" sz="1100"/>
              <a:t>’ pour validation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Exemples : 	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$E;2\n</a:t>
            </a:r>
            <a:r>
              <a:rPr lang="fr" sz="1100"/>
              <a:t> 	l'encodeur a été” déplacé d’un “cran” vers la gauche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		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$E;3\n	</a:t>
            </a:r>
            <a:r>
              <a:rPr lang="fr" sz="1100"/>
              <a:t>appui sur l’encodeur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6861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Recettes</a:t>
            </a:r>
            <a:endParaRPr/>
          </a:p>
        </p:txBody>
      </p:sp>
      <p:graphicFrame>
        <p:nvGraphicFramePr>
          <p:cNvPr id="475" name="Google Shape;475;p57"/>
          <p:cNvGraphicFramePr/>
          <p:nvPr/>
        </p:nvGraphicFramePr>
        <p:xfrm>
          <a:off x="793888" y="63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{0A44CF4C-05DD-4181-BDCD-747B84B91A58}</a:tableStyleId>
              </a:tblPr>
              <a:tblGrid>
                <a:gridCol w="3667150"/>
                <a:gridCol w="1078600"/>
                <a:gridCol w="1010100"/>
                <a:gridCol w="1010100"/>
              </a:tblGrid>
              <a:tr h="63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Tâches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Oui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 cours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1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Succession d’opération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Affichage des statistiques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Choisir le processus d’assemblage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Communication liaison série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Arrêter le système à tout moment 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type="title"/>
          </p:nvPr>
        </p:nvSpPr>
        <p:spPr>
          <a:xfrm>
            <a:off x="713263" y="16450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</a:t>
            </a:r>
            <a:r>
              <a:rPr lang="fr"/>
              <a:t>!</a:t>
            </a:r>
            <a:endParaRPr/>
          </a:p>
        </p:txBody>
      </p:sp>
      <p:sp>
        <p:nvSpPr>
          <p:cNvPr id="482" name="Google Shape;482;p58"/>
          <p:cNvSpPr txBox="1"/>
          <p:nvPr>
            <p:ph idx="1" type="subTitle"/>
          </p:nvPr>
        </p:nvSpPr>
        <p:spPr>
          <a:xfrm>
            <a:off x="713275" y="27037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De votre écoute</a:t>
            </a:r>
            <a:endParaRPr sz="1400"/>
          </a:p>
        </p:txBody>
      </p:sp>
      <p:grpSp>
        <p:nvGrpSpPr>
          <p:cNvPr id="483" name="Google Shape;483;p58"/>
          <p:cNvGrpSpPr/>
          <p:nvPr/>
        </p:nvGrpSpPr>
        <p:grpSpPr>
          <a:xfrm flipH="1">
            <a:off x="0" y="3276250"/>
            <a:ext cx="4949100" cy="0"/>
            <a:chOff x="2220050" y="1547100"/>
            <a:chExt cx="4949100" cy="0"/>
          </a:xfrm>
        </p:grpSpPr>
        <p:cxnSp>
          <p:nvCxnSpPr>
            <p:cNvPr id="484" name="Google Shape;484;p5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58"/>
            <p:cNvCxnSpPr/>
            <p:nvPr/>
          </p:nvCxnSpPr>
          <p:spPr>
            <a:xfrm>
              <a:off x="2684450" y="1547100"/>
              <a:ext cx="4484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6" name="Google Shape;486;p58"/>
          <p:cNvSpPr/>
          <p:nvPr/>
        </p:nvSpPr>
        <p:spPr>
          <a:xfrm>
            <a:off x="707150" y="3564650"/>
            <a:ext cx="3658500" cy="7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720000" y="307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Éléments</a:t>
            </a:r>
            <a:r>
              <a:rPr lang="fr"/>
              <a:t> de la  table </a:t>
            </a:r>
            <a:endParaRPr/>
          </a:p>
        </p:txBody>
      </p:sp>
      <p:grpSp>
        <p:nvGrpSpPr>
          <p:cNvPr id="287" name="Google Shape;287;p39"/>
          <p:cNvGrpSpPr/>
          <p:nvPr/>
        </p:nvGrpSpPr>
        <p:grpSpPr>
          <a:xfrm>
            <a:off x="1332375" y="4452025"/>
            <a:ext cx="7890000" cy="0"/>
            <a:chOff x="2220050" y="1547100"/>
            <a:chExt cx="7890000" cy="0"/>
          </a:xfrm>
        </p:grpSpPr>
        <p:cxnSp>
          <p:nvCxnSpPr>
            <p:cNvPr id="288" name="Google Shape;288;p3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39"/>
            <p:cNvCxnSpPr/>
            <p:nvPr/>
          </p:nvCxnSpPr>
          <p:spPr>
            <a:xfrm>
              <a:off x="2684450" y="1547100"/>
              <a:ext cx="742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00" y="880675"/>
            <a:ext cx="2144900" cy="14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963" y="972413"/>
            <a:ext cx="2413426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/>
          <p:nvPr/>
        </p:nvSpPr>
        <p:spPr>
          <a:xfrm>
            <a:off x="2738150" y="1100013"/>
            <a:ext cx="17634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Bac contenant les éléments d’assemblage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7141750" y="1207425"/>
            <a:ext cx="15798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LED pour signaler les erreurs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02" y="2487645"/>
            <a:ext cx="1882200" cy="141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787700" y="3982200"/>
            <a:ext cx="16665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Capteur infrarouge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1660" y="2487650"/>
            <a:ext cx="1666500" cy="16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7141750" y="3002000"/>
            <a:ext cx="15798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Ecran pour afficher les informations à l’opérateur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519184" y="47389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8997" y="2487650"/>
            <a:ext cx="1301726" cy="130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/>
        </p:nvSpPr>
        <p:spPr>
          <a:xfrm>
            <a:off x="3004500" y="3899300"/>
            <a:ext cx="1882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Encodeur rotatif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720000" y="423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principales</a:t>
            </a:r>
            <a:endParaRPr/>
          </a:p>
        </p:txBody>
      </p:sp>
      <p:grpSp>
        <p:nvGrpSpPr>
          <p:cNvPr id="306" name="Google Shape;306;p40"/>
          <p:cNvGrpSpPr/>
          <p:nvPr/>
        </p:nvGrpSpPr>
        <p:grpSpPr>
          <a:xfrm>
            <a:off x="1375675" y="4387100"/>
            <a:ext cx="7890000" cy="0"/>
            <a:chOff x="2220050" y="1547100"/>
            <a:chExt cx="7890000" cy="0"/>
          </a:xfrm>
        </p:grpSpPr>
        <p:cxnSp>
          <p:nvCxnSpPr>
            <p:cNvPr id="307" name="Google Shape;307;p4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40"/>
            <p:cNvCxnSpPr/>
            <p:nvPr/>
          </p:nvCxnSpPr>
          <p:spPr>
            <a:xfrm>
              <a:off x="2684450" y="1547100"/>
              <a:ext cx="742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02" y="1066425"/>
            <a:ext cx="3391600" cy="24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813" y="813425"/>
            <a:ext cx="2941175" cy="29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/>
        </p:nvSpPr>
        <p:spPr>
          <a:xfrm>
            <a:off x="907550" y="3754600"/>
            <a:ext cx="3113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Nano ordinateur : Raspberry Pi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5149450" y="3754600"/>
            <a:ext cx="33915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Programmation : C++/ Qt 5.12</a:t>
            </a:r>
            <a:endParaRPr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489434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720000" y="445025"/>
            <a:ext cx="5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participants</a:t>
            </a:r>
            <a:endParaRPr/>
          </a:p>
        </p:txBody>
      </p:sp>
      <p:sp>
        <p:nvSpPr>
          <p:cNvPr id="319" name="Google Shape;319;p41"/>
          <p:cNvSpPr txBox="1"/>
          <p:nvPr>
            <p:ph idx="1" type="subTitle"/>
          </p:nvPr>
        </p:nvSpPr>
        <p:spPr>
          <a:xfrm>
            <a:off x="720000" y="1295150"/>
            <a:ext cx="5212800" cy="30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91919"/>
                </a:solidFill>
              </a:rPr>
              <a:t>Module EC :  Antoine BROUSSE</a:t>
            </a:r>
            <a:endParaRPr>
              <a:solidFill>
                <a:srgbClr val="191919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Alerter un écart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Détecter la prise d’une pièce dans un bac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Valider une étape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2"/>
                </a:solidFill>
              </a:rPr>
              <a:t>Module IR : Gabain AVRIL </a:t>
            </a:r>
            <a:endParaRPr u="sng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Assurer l’affichage des succession d’opération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Assurer la communication en liaison série entre la R</a:t>
            </a:r>
            <a:r>
              <a:rPr lang="fr"/>
              <a:t>aspberry</a:t>
            </a:r>
            <a:r>
              <a:rPr lang="fr"/>
              <a:t> pi et le module EC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Permettre la </a:t>
            </a:r>
            <a:r>
              <a:rPr lang="fr"/>
              <a:t>sélection</a:t>
            </a:r>
            <a:r>
              <a:rPr lang="fr"/>
              <a:t> de l’assemblage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u="sng"/>
          </a:p>
        </p:txBody>
      </p:sp>
      <p:sp>
        <p:nvSpPr>
          <p:cNvPr id="320" name="Google Shape;320;p41"/>
          <p:cNvSpPr txBox="1"/>
          <p:nvPr>
            <p:ph idx="12" type="sldNum"/>
          </p:nvPr>
        </p:nvSpPr>
        <p:spPr>
          <a:xfrm>
            <a:off x="8459834" y="4665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809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>
            <p:ph type="title"/>
          </p:nvPr>
        </p:nvSpPr>
        <p:spPr>
          <a:xfrm>
            <a:off x="691600" y="4298575"/>
            <a:ext cx="35742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du projet</a:t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7804250" y="0"/>
            <a:ext cx="1339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2"/>
          <p:cNvGrpSpPr/>
          <p:nvPr/>
        </p:nvGrpSpPr>
        <p:grpSpPr>
          <a:xfrm flipH="1">
            <a:off x="0" y="4134925"/>
            <a:ext cx="5238575" cy="0"/>
            <a:chOff x="1000850" y="1547100"/>
            <a:chExt cx="5238575" cy="0"/>
          </a:xfrm>
        </p:grpSpPr>
        <p:cxnSp>
          <p:nvCxnSpPr>
            <p:cNvPr id="329" name="Google Shape;329;p42"/>
            <p:cNvCxnSpPr/>
            <p:nvPr/>
          </p:nvCxnSpPr>
          <p:spPr>
            <a:xfrm>
              <a:off x="10008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42"/>
            <p:cNvCxnSpPr/>
            <p:nvPr/>
          </p:nvCxnSpPr>
          <p:spPr>
            <a:xfrm>
              <a:off x="1442425" y="1547100"/>
              <a:ext cx="479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1" name="Google Shape;331;p42"/>
          <p:cNvSpPr txBox="1"/>
          <p:nvPr>
            <p:ph idx="12" type="sldNum"/>
          </p:nvPr>
        </p:nvSpPr>
        <p:spPr>
          <a:xfrm>
            <a:off x="8535984" y="46552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 kanban - Jira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050" y="1676575"/>
            <a:ext cx="1506800" cy="1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01" y="1170325"/>
            <a:ext cx="4254576" cy="28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072" y="1222272"/>
            <a:ext cx="2002900" cy="34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9750" y="1318100"/>
            <a:ext cx="2037025" cy="2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0450" y="1407163"/>
            <a:ext cx="1906450" cy="24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99746" y="1407171"/>
            <a:ext cx="1835800" cy="1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55450" y="2080051"/>
            <a:ext cx="57272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8879766">
            <a:off x="5029025" y="1630820"/>
            <a:ext cx="699850" cy="6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0450" y="1506650"/>
            <a:ext cx="1758725" cy="18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des cas d’utilisation</a:t>
            </a:r>
            <a:endParaRPr/>
          </a:p>
        </p:txBody>
      </p:sp>
      <p:pic>
        <p:nvPicPr>
          <p:cNvPr id="352" name="Google Shape;352;p44"/>
          <p:cNvPicPr preferRelativeResize="0"/>
          <p:nvPr/>
        </p:nvPicPr>
        <p:blipFill rotWithShape="1">
          <a:blip r:embed="rId3">
            <a:alphaModFix/>
          </a:blip>
          <a:srcRect b="0" l="0" r="0" t="2534"/>
          <a:stretch/>
        </p:blipFill>
        <p:spPr>
          <a:xfrm>
            <a:off x="1031575" y="1293050"/>
            <a:ext cx="6373899" cy="29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530500" y="41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4042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60" name="Google Shape;360;p45"/>
          <p:cNvGraphicFramePr/>
          <p:nvPr/>
        </p:nvGraphicFramePr>
        <p:xfrm>
          <a:off x="461850" y="6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{0A44CF4C-05DD-4181-BDCD-747B84B91A58}</a:tableStyleId>
              </a:tblPr>
              <a:tblGrid>
                <a:gridCol w="2647450"/>
                <a:gridCol w="2647450"/>
                <a:gridCol w="2647450"/>
              </a:tblGrid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Tâche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Priorité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Itération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Succession d’opération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Visualiser les statistiques  de production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93C47D"/>
                          </a:solidFill>
                        </a:rPr>
                        <a:t>3</a:t>
                      </a:r>
                      <a:endParaRPr>
                        <a:solidFill>
                          <a:srgbClr val="93C47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6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Visualiser tous les processus d’assemblage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E76A28"/>
                          </a:solidFill>
                        </a:rPr>
                        <a:t>2</a:t>
                      </a:r>
                      <a:endParaRPr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4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Arrêter le système à tout moment 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Haute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Choisir un opérateur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Basse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6AA84F"/>
                          </a:solidFill>
                        </a:rPr>
                        <a:t>3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Détection d’erreur 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E76A28"/>
                          </a:solidFill>
                        </a:rPr>
                        <a:t>2</a:t>
                      </a:r>
                      <a:endParaRPr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Choisir le processus d’assemblage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E76A28"/>
                          </a:solidFill>
                        </a:rPr>
                        <a:t>2</a:t>
                      </a:r>
                      <a:endParaRPr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Communication liaison série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Moyenne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E76A28"/>
                          </a:solidFill>
                        </a:rPr>
                        <a:t>2</a:t>
                      </a:r>
                      <a:endParaRPr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